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6"/>
    <p:sldId id="257" r:id="rId67"/>
    <p:sldId id="258" r:id="rId68"/>
    <p:sldId id="259" r:id="rId69"/>
    <p:sldId id="260" r:id="rId70"/>
    <p:sldId id="261" r:id="rId71"/>
    <p:sldId id="262" r:id="rId72"/>
    <p:sldId id="263"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
      <p:font typeface="Lato" charset="1" panose="020F0502020204030203"/>
      <p:regular r:id="rId38"/>
    </p:embeddedFont>
    <p:embeddedFont>
      <p:font typeface="Lato Bold" charset="1" panose="020F0502020204030203"/>
      <p:regular r:id="rId39"/>
    </p:embeddedFont>
    <p:embeddedFont>
      <p:font typeface="Lato Italics" charset="1" panose="020F0502020204030203"/>
      <p:regular r:id="rId40"/>
    </p:embeddedFont>
    <p:embeddedFont>
      <p:font typeface="Lato Bold Italics" charset="1" panose="020F0502020204030203"/>
      <p:regular r:id="rId41"/>
    </p:embeddedFont>
    <p:embeddedFont>
      <p:font typeface="Lato Thin" charset="1" panose="020F0502020204030203"/>
      <p:regular r:id="rId42"/>
    </p:embeddedFont>
    <p:embeddedFont>
      <p:font typeface="Lato Thin Italics" charset="1" panose="020F0502020204030203"/>
      <p:regular r:id="rId43"/>
    </p:embeddedFont>
    <p:embeddedFont>
      <p:font typeface="Lato Light" charset="1" panose="020F0502020204030203"/>
      <p:regular r:id="rId44"/>
    </p:embeddedFont>
    <p:embeddedFont>
      <p:font typeface="Lato Light Italics" charset="1" panose="020F0502020204030203"/>
      <p:regular r:id="rId45"/>
    </p:embeddedFont>
    <p:embeddedFont>
      <p:font typeface="Lato Heavy" charset="1" panose="020F0502020204030203"/>
      <p:regular r:id="rId46"/>
    </p:embeddedFont>
    <p:embeddedFont>
      <p:font typeface="Lato Heavy Italics" charset="1" panose="020F0502020204030203"/>
      <p:regular r:id="rId47"/>
    </p:embeddedFont>
    <p:embeddedFont>
      <p:font typeface="Montserrat" charset="1" panose="00000500000000000000"/>
      <p:regular r:id="rId48"/>
    </p:embeddedFont>
    <p:embeddedFont>
      <p:font typeface="Montserrat Bold" charset="1" panose="00000800000000000000"/>
      <p:regular r:id="rId49"/>
    </p:embeddedFont>
    <p:embeddedFont>
      <p:font typeface="Montserrat Italics" charset="1" panose="00000500000000000000"/>
      <p:regular r:id="rId50"/>
    </p:embeddedFont>
    <p:embeddedFont>
      <p:font typeface="Montserrat Bold Italics" charset="1" panose="00000800000000000000"/>
      <p:regular r:id="rId51"/>
    </p:embeddedFont>
    <p:embeddedFont>
      <p:font typeface="Montserrat Thin" charset="1" panose="00000300000000000000"/>
      <p:regular r:id="rId52"/>
    </p:embeddedFont>
    <p:embeddedFont>
      <p:font typeface="Montserrat Thin Italics" charset="1" panose="00000300000000000000"/>
      <p:regular r:id="rId53"/>
    </p:embeddedFont>
    <p:embeddedFont>
      <p:font typeface="Montserrat Extra-Light" charset="1" panose="00000300000000000000"/>
      <p:regular r:id="rId54"/>
    </p:embeddedFont>
    <p:embeddedFont>
      <p:font typeface="Montserrat Extra-Light Italics" charset="1" panose="00000300000000000000"/>
      <p:regular r:id="rId55"/>
    </p:embeddedFont>
    <p:embeddedFont>
      <p:font typeface="Montserrat Light" charset="1" panose="00000400000000000000"/>
      <p:regular r:id="rId56"/>
    </p:embeddedFont>
    <p:embeddedFont>
      <p:font typeface="Montserrat Light Italics" charset="1" panose="00000400000000000000"/>
      <p:regular r:id="rId57"/>
    </p:embeddedFont>
    <p:embeddedFont>
      <p:font typeface="Montserrat Medium" charset="1" panose="00000600000000000000"/>
      <p:regular r:id="rId58"/>
    </p:embeddedFont>
    <p:embeddedFont>
      <p:font typeface="Montserrat Medium Italics" charset="1" panose="00000600000000000000"/>
      <p:regular r:id="rId59"/>
    </p:embeddedFont>
    <p:embeddedFont>
      <p:font typeface="Montserrat Semi-Bold" charset="1" panose="00000700000000000000"/>
      <p:regular r:id="rId60"/>
    </p:embeddedFont>
    <p:embeddedFont>
      <p:font typeface="Montserrat Semi-Bold Italics" charset="1" panose="00000700000000000000"/>
      <p:regular r:id="rId61"/>
    </p:embeddedFont>
    <p:embeddedFont>
      <p:font typeface="Montserrat Ultra-Bold" charset="1" panose="00000900000000000000"/>
      <p:regular r:id="rId62"/>
    </p:embeddedFont>
    <p:embeddedFont>
      <p:font typeface="Montserrat Ultra-Bold Italics" charset="1" panose="00000900000000000000"/>
      <p:regular r:id="rId63"/>
    </p:embeddedFont>
    <p:embeddedFont>
      <p:font typeface="Montserrat Heavy" charset="1" panose="00000A00000000000000"/>
      <p:regular r:id="rId64"/>
    </p:embeddedFont>
    <p:embeddedFont>
      <p:font typeface="Montserrat Heavy Italics" charset="1" panose="00000A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slides/slide1.xml" Type="http://schemas.openxmlformats.org/officeDocument/2006/relationships/slide"/><Relationship Id="rId67" Target="slides/slide2.xml" Type="http://schemas.openxmlformats.org/officeDocument/2006/relationships/slide"/><Relationship Id="rId68" Target="slides/slide3.xml" Type="http://schemas.openxmlformats.org/officeDocument/2006/relationships/slide"/><Relationship Id="rId69" Target="slides/slide4.xml" Type="http://schemas.openxmlformats.org/officeDocument/2006/relationships/slide"/><Relationship Id="rId7" Target="fonts/font7.fntdata" Type="http://schemas.openxmlformats.org/officeDocument/2006/relationships/font"/><Relationship Id="rId70" Target="slides/slide5.xml" Type="http://schemas.openxmlformats.org/officeDocument/2006/relationships/slide"/><Relationship Id="rId71" Target="slides/slide6.xml" Type="http://schemas.openxmlformats.org/officeDocument/2006/relationships/slide"/><Relationship Id="rId72" Target="slides/slide7.xml" Type="http://schemas.openxmlformats.org/officeDocument/2006/relationships/slide"/><Relationship Id="rId73" Target="slides/slide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0174037" y="871299"/>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9" id="9"/>
          <p:cNvSpPr txBox="true"/>
          <p:nvPr/>
        </p:nvSpPr>
        <p:spPr>
          <a:xfrm rot="0">
            <a:off x="1411275" y="3985333"/>
            <a:ext cx="9883811" cy="1749425"/>
          </a:xfrm>
          <a:prstGeom prst="rect">
            <a:avLst/>
          </a:prstGeom>
        </p:spPr>
        <p:txBody>
          <a:bodyPr anchor="t" rtlCol="false" tIns="0" lIns="0" bIns="0" rIns="0">
            <a:spAutoFit/>
          </a:bodyPr>
          <a:lstStyle/>
          <a:p>
            <a:pPr>
              <a:lnSpc>
                <a:spcPts val="7000"/>
              </a:lnSpc>
              <a:spcBef>
                <a:spcPct val="0"/>
              </a:spcBef>
            </a:pPr>
            <a:r>
              <a:rPr lang="en-US" sz="5000">
                <a:solidFill>
                  <a:srgbClr val="004AAD"/>
                </a:solidFill>
                <a:latin typeface="League Spartan Bold"/>
              </a:rPr>
              <a:t>4DOF MECHANICAL ROBOT ARM CAR.</a:t>
            </a:r>
          </a:p>
        </p:txBody>
      </p:sp>
      <p:sp>
        <p:nvSpPr>
          <p:cNvPr name="Freeform 10" id="10"/>
          <p:cNvSpPr/>
          <p:nvPr/>
        </p:nvSpPr>
        <p:spPr>
          <a:xfrm flipH="false" flipV="false" rot="0">
            <a:off x="0" y="8634515"/>
            <a:ext cx="3550327" cy="1580264"/>
          </a:xfrm>
          <a:custGeom>
            <a:avLst/>
            <a:gdLst/>
            <a:ahLst/>
            <a:cxnLst/>
            <a:rect r="r" b="b" t="t" l="l"/>
            <a:pathLst>
              <a:path h="1580264" w="3550327">
                <a:moveTo>
                  <a:pt x="0" y="0"/>
                </a:moveTo>
                <a:lnTo>
                  <a:pt x="3550327" y="0"/>
                </a:lnTo>
                <a:lnTo>
                  <a:pt x="3550327" y="1580264"/>
                </a:lnTo>
                <a:lnTo>
                  <a:pt x="0" y="1580264"/>
                </a:lnTo>
                <a:lnTo>
                  <a:pt x="0" y="0"/>
                </a:lnTo>
                <a:close/>
              </a:path>
            </a:pathLst>
          </a:custGeom>
          <a:blipFill>
            <a:blip r:embed="rId4"/>
            <a:stretch>
              <a:fillRect l="0" t="0" r="0" b="0"/>
            </a:stretch>
          </a:blipFill>
        </p:spPr>
      </p:sp>
      <p:sp>
        <p:nvSpPr>
          <p:cNvPr name="TextBox 11" id="11"/>
          <p:cNvSpPr txBox="true"/>
          <p:nvPr/>
        </p:nvSpPr>
        <p:spPr>
          <a:xfrm rot="0">
            <a:off x="3803824" y="6178766"/>
            <a:ext cx="4524758" cy="3437982"/>
          </a:xfrm>
          <a:prstGeom prst="rect">
            <a:avLst/>
          </a:prstGeom>
        </p:spPr>
        <p:txBody>
          <a:bodyPr anchor="t" rtlCol="false" tIns="0" lIns="0" bIns="0" rIns="0">
            <a:spAutoFit/>
          </a:bodyPr>
          <a:lstStyle/>
          <a:p>
            <a:pPr algn="ctr">
              <a:lnSpc>
                <a:spcPts val="3013"/>
              </a:lnSpc>
            </a:pPr>
          </a:p>
          <a:p>
            <a:pPr algn="ctr">
              <a:lnSpc>
                <a:spcPts val="3013"/>
              </a:lnSpc>
            </a:pPr>
            <a:r>
              <a:rPr lang="en-US" sz="2152">
                <a:solidFill>
                  <a:srgbClr val="000000"/>
                </a:solidFill>
                <a:latin typeface="Archivo Black"/>
              </a:rPr>
              <a:t>Présenté par:</a:t>
            </a:r>
          </a:p>
          <a:p>
            <a:pPr algn="ctr">
              <a:lnSpc>
                <a:spcPts val="3013"/>
              </a:lnSpc>
            </a:pPr>
            <a:r>
              <a:rPr lang="en-US" sz="2152">
                <a:solidFill>
                  <a:srgbClr val="004AAD"/>
                </a:solidFill>
                <a:latin typeface="Archivo Black"/>
              </a:rPr>
              <a:t>NASSIF Walid </a:t>
            </a:r>
          </a:p>
          <a:p>
            <a:pPr algn="ctr">
              <a:lnSpc>
                <a:spcPts val="3013"/>
              </a:lnSpc>
            </a:pPr>
            <a:r>
              <a:rPr lang="en-US" sz="2152">
                <a:solidFill>
                  <a:srgbClr val="004AAD"/>
                </a:solidFill>
                <a:latin typeface="Archivo Black"/>
              </a:rPr>
              <a:t>OUCHKER MOHAMED AYMAN </a:t>
            </a:r>
          </a:p>
          <a:p>
            <a:pPr algn="ctr">
              <a:lnSpc>
                <a:spcPts val="3013"/>
              </a:lnSpc>
            </a:pPr>
            <a:r>
              <a:rPr lang="en-US" sz="2152">
                <a:solidFill>
                  <a:srgbClr val="004AAD"/>
                </a:solidFill>
                <a:latin typeface="Archivo Black"/>
              </a:rPr>
              <a:t>HASSNA AIT OURAHIM</a:t>
            </a:r>
          </a:p>
          <a:p>
            <a:pPr algn="ctr">
              <a:lnSpc>
                <a:spcPts val="3013"/>
              </a:lnSpc>
            </a:pPr>
            <a:r>
              <a:rPr lang="en-US" sz="2152">
                <a:solidFill>
                  <a:srgbClr val="000000"/>
                </a:solidFill>
                <a:latin typeface="Archivo Black"/>
              </a:rPr>
              <a:t>Encadré par:</a:t>
            </a:r>
          </a:p>
          <a:p>
            <a:pPr algn="ctr">
              <a:lnSpc>
                <a:spcPts val="3013"/>
              </a:lnSpc>
            </a:pPr>
            <a:r>
              <a:rPr lang="en-US" sz="2152">
                <a:solidFill>
                  <a:srgbClr val="004AAD"/>
                </a:solidFill>
                <a:latin typeface="Archivo Black"/>
              </a:rPr>
              <a:t>MR.CHALH Zakaria</a:t>
            </a:r>
          </a:p>
          <a:p>
            <a:pPr algn="ctr">
              <a:lnSpc>
                <a:spcPts val="3013"/>
              </a:lnSpc>
            </a:pPr>
          </a:p>
          <a:p>
            <a:pPr algn="ctr">
              <a:lnSpc>
                <a:spcPts val="3013"/>
              </a:lnSpc>
              <a:spcBef>
                <a:spcPct val="0"/>
              </a:spcBef>
            </a:pPr>
          </a:p>
        </p:txBody>
      </p:sp>
      <p:sp>
        <p:nvSpPr>
          <p:cNvPr name="Freeform 12" id="12"/>
          <p:cNvSpPr/>
          <p:nvPr/>
        </p:nvSpPr>
        <p:spPr>
          <a:xfrm flipH="false" flipV="false" rot="0">
            <a:off x="0" y="0"/>
            <a:ext cx="3053732" cy="1568596"/>
          </a:xfrm>
          <a:custGeom>
            <a:avLst/>
            <a:gdLst/>
            <a:ahLst/>
            <a:cxnLst/>
            <a:rect r="r" b="b" t="t" l="l"/>
            <a:pathLst>
              <a:path h="1568596" w="3053732">
                <a:moveTo>
                  <a:pt x="0" y="0"/>
                </a:moveTo>
                <a:lnTo>
                  <a:pt x="3053732" y="0"/>
                </a:lnTo>
                <a:lnTo>
                  <a:pt x="3053732" y="1568596"/>
                </a:lnTo>
                <a:lnTo>
                  <a:pt x="0" y="1568596"/>
                </a:lnTo>
                <a:lnTo>
                  <a:pt x="0" y="0"/>
                </a:lnTo>
                <a:close/>
              </a:path>
            </a:pathLst>
          </a:custGeom>
          <a:blipFill>
            <a:blip r:embed="rId5"/>
            <a:stretch>
              <a:fillRect l="0" t="-4463" r="0" b="-446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043356" y="0"/>
            <a:ext cx="8244644" cy="10287000"/>
          </a:xfrm>
          <a:custGeom>
            <a:avLst/>
            <a:gdLst/>
            <a:ahLst/>
            <a:cxnLst/>
            <a:rect r="r" b="b" t="t" l="l"/>
            <a:pathLst>
              <a:path h="10287000" w="8244644">
                <a:moveTo>
                  <a:pt x="0" y="0"/>
                </a:moveTo>
                <a:lnTo>
                  <a:pt x="8244644" y="0"/>
                </a:lnTo>
                <a:lnTo>
                  <a:pt x="8244644" y="10287000"/>
                </a:lnTo>
                <a:lnTo>
                  <a:pt x="0" y="10287000"/>
                </a:lnTo>
                <a:lnTo>
                  <a:pt x="0" y="0"/>
                </a:lnTo>
                <a:close/>
              </a:path>
            </a:pathLst>
          </a:custGeom>
          <a:blipFill>
            <a:blip r:embed="rId3"/>
            <a:stretch>
              <a:fillRect l="-763" t="-789" r="0" b="-789"/>
            </a:stretch>
          </a:blipFill>
        </p:spPr>
      </p:sp>
      <p:sp>
        <p:nvSpPr>
          <p:cNvPr name="TextBox 4" id="4"/>
          <p:cNvSpPr txBox="true"/>
          <p:nvPr/>
        </p:nvSpPr>
        <p:spPr>
          <a:xfrm rot="0">
            <a:off x="1028700" y="1590678"/>
            <a:ext cx="6342280" cy="761715"/>
          </a:xfrm>
          <a:prstGeom prst="rect">
            <a:avLst/>
          </a:prstGeom>
        </p:spPr>
        <p:txBody>
          <a:bodyPr anchor="t" rtlCol="false" tIns="0" lIns="0" bIns="0" rIns="0">
            <a:spAutoFit/>
          </a:bodyPr>
          <a:lstStyle/>
          <a:p>
            <a:pPr>
              <a:lnSpc>
                <a:spcPts val="6235"/>
              </a:lnSpc>
              <a:spcBef>
                <a:spcPct val="0"/>
              </a:spcBef>
            </a:pPr>
            <a:r>
              <a:rPr lang="en-US" sz="4453">
                <a:solidFill>
                  <a:srgbClr val="004AAD"/>
                </a:solidFill>
                <a:latin typeface="League Spartan"/>
              </a:rPr>
              <a:t>INTRODUCTION</a:t>
            </a:r>
          </a:p>
        </p:txBody>
      </p:sp>
      <p:sp>
        <p:nvSpPr>
          <p:cNvPr name="TextBox 5" id="5"/>
          <p:cNvSpPr txBox="true"/>
          <p:nvPr/>
        </p:nvSpPr>
        <p:spPr>
          <a:xfrm rot="0">
            <a:off x="1028700" y="2643390"/>
            <a:ext cx="7703435" cy="2632324"/>
          </a:xfrm>
          <a:prstGeom prst="rect">
            <a:avLst/>
          </a:prstGeom>
        </p:spPr>
        <p:txBody>
          <a:bodyPr anchor="t" rtlCol="false" tIns="0" lIns="0" bIns="0" rIns="0">
            <a:spAutoFit/>
          </a:bodyPr>
          <a:lstStyle/>
          <a:p>
            <a:pPr>
              <a:lnSpc>
                <a:spcPts val="3486"/>
              </a:lnSpc>
              <a:spcBef>
                <a:spcPct val="0"/>
              </a:spcBef>
            </a:pPr>
            <a:r>
              <a:rPr lang="en-US" sz="2490">
                <a:solidFill>
                  <a:srgbClr val="000000"/>
                </a:solidFill>
                <a:latin typeface="Poppins"/>
              </a:rPr>
              <a:t> </a:t>
            </a:r>
            <a:r>
              <a:rPr lang="en-US" sz="2490">
                <a:solidFill>
                  <a:srgbClr val="000000"/>
                </a:solidFill>
                <a:latin typeface="Poppins"/>
              </a:rPr>
              <a:t>Les bras mécaniques, reproduisant la flexibilité des bras humains, sont capables d'adopter diverses positions. Actuellement, de nombreux bras mécaniques se trouvent limités dans leur flexibilité en raison des variations d'environnement et de distance.</a:t>
            </a:r>
          </a:p>
        </p:txBody>
      </p:sp>
      <p:sp>
        <p:nvSpPr>
          <p:cNvPr name="TextBox 6" id="6"/>
          <p:cNvSpPr txBox="true"/>
          <p:nvPr/>
        </p:nvSpPr>
        <p:spPr>
          <a:xfrm rot="0">
            <a:off x="1028700" y="5979307"/>
            <a:ext cx="7703435" cy="2592099"/>
          </a:xfrm>
          <a:prstGeom prst="rect">
            <a:avLst/>
          </a:prstGeom>
        </p:spPr>
        <p:txBody>
          <a:bodyPr anchor="t" rtlCol="false" tIns="0" lIns="0" bIns="0" rIns="0">
            <a:spAutoFit/>
          </a:bodyPr>
          <a:lstStyle/>
          <a:p>
            <a:pPr>
              <a:lnSpc>
                <a:spcPts val="3486"/>
              </a:lnSpc>
              <a:spcBef>
                <a:spcPct val="0"/>
              </a:spcBef>
            </a:pPr>
            <a:r>
              <a:rPr lang="en-US" sz="2490">
                <a:solidFill>
                  <a:srgbClr val="000000"/>
                </a:solidFill>
                <a:latin typeface="Poppins"/>
              </a:rPr>
              <a:t> Afin de surmonter ces limitations, nous envisageons d'intégrer ces bras mécaniques avec un robot mobile à 2 roues. Cette combinaison permettra au système de bénéficier de la mobilité du robot tout en exploitant la polyvalence des bras mécaniques.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58531" y="4169677"/>
            <a:ext cx="4452245" cy="4755833"/>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20129" y="4169677"/>
            <a:ext cx="4452245" cy="4755833"/>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7224" y="4169677"/>
            <a:ext cx="4452245" cy="4755833"/>
            <a:chOff x="0" y="0"/>
            <a:chExt cx="1172608" cy="1252565"/>
          </a:xfrm>
        </p:grpSpPr>
        <p:sp>
          <p:nvSpPr>
            <p:cNvPr name="Freeform 10" id="10"/>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11" id="11"/>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991856" y="3410708"/>
            <a:ext cx="1985594" cy="19855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153454" y="3410708"/>
            <a:ext cx="1985594" cy="19855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310549" y="3410708"/>
            <a:ext cx="1985594" cy="19855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597966" y="3819371"/>
            <a:ext cx="1092068" cy="1092068"/>
          </a:xfrm>
          <a:custGeom>
            <a:avLst/>
            <a:gdLst/>
            <a:ahLst/>
            <a:cxnLst/>
            <a:rect r="r" b="b" t="t" l="l"/>
            <a:pathLst>
              <a:path h="1092068" w="1092068">
                <a:moveTo>
                  <a:pt x="0" y="0"/>
                </a:moveTo>
                <a:lnTo>
                  <a:pt x="1092068" y="0"/>
                </a:lnTo>
                <a:lnTo>
                  <a:pt x="1092068" y="1092068"/>
                </a:lnTo>
                <a:lnTo>
                  <a:pt x="0" y="1092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3763149" y="3954290"/>
            <a:ext cx="1122150" cy="822230"/>
          </a:xfrm>
          <a:custGeom>
            <a:avLst/>
            <a:gdLst/>
            <a:ahLst/>
            <a:cxnLst/>
            <a:rect r="r" b="b" t="t" l="l"/>
            <a:pathLst>
              <a:path h="822230" w="1122150">
                <a:moveTo>
                  <a:pt x="0" y="0"/>
                </a:moveTo>
                <a:lnTo>
                  <a:pt x="1122150" y="0"/>
                </a:lnTo>
                <a:lnTo>
                  <a:pt x="1122150" y="822230"/>
                </a:lnTo>
                <a:lnTo>
                  <a:pt x="0" y="822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2363033" y="1233095"/>
            <a:ext cx="13561934" cy="925878"/>
          </a:xfrm>
          <a:prstGeom prst="rect">
            <a:avLst/>
          </a:prstGeom>
        </p:spPr>
        <p:txBody>
          <a:bodyPr anchor="t" rtlCol="false" tIns="0" lIns="0" bIns="0" rIns="0">
            <a:spAutoFit/>
          </a:bodyPr>
          <a:lstStyle/>
          <a:p>
            <a:pPr algn="ctr">
              <a:lnSpc>
                <a:spcPts val="7575"/>
              </a:lnSpc>
              <a:spcBef>
                <a:spcPct val="0"/>
              </a:spcBef>
            </a:pPr>
            <a:r>
              <a:rPr lang="en-US" sz="5411">
                <a:solidFill>
                  <a:srgbClr val="004AAD"/>
                </a:solidFill>
                <a:latin typeface="League Spartan"/>
              </a:rPr>
              <a:t>OBJECTIFS</a:t>
            </a:r>
          </a:p>
        </p:txBody>
      </p:sp>
      <p:sp>
        <p:nvSpPr>
          <p:cNvPr name="TextBox 24" id="24"/>
          <p:cNvSpPr txBox="true"/>
          <p:nvPr/>
        </p:nvSpPr>
        <p:spPr>
          <a:xfrm rot="0">
            <a:off x="7532289" y="5778404"/>
            <a:ext cx="3223423"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Lato Heavy"/>
              </a:rPr>
              <a:t>CINÉMATIQUE </a:t>
            </a:r>
          </a:p>
        </p:txBody>
      </p:sp>
      <p:sp>
        <p:nvSpPr>
          <p:cNvPr name="TextBox 25" id="25"/>
          <p:cNvSpPr txBox="true"/>
          <p:nvPr/>
        </p:nvSpPr>
        <p:spPr>
          <a:xfrm rot="0">
            <a:off x="12691635" y="5778404"/>
            <a:ext cx="3223423"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Lato Heavy"/>
              </a:rPr>
              <a:t>PROGRAMMATION</a:t>
            </a:r>
          </a:p>
        </p:txBody>
      </p:sp>
      <p:sp>
        <p:nvSpPr>
          <p:cNvPr name="TextBox 26" id="26"/>
          <p:cNvSpPr txBox="true"/>
          <p:nvPr/>
        </p:nvSpPr>
        <p:spPr>
          <a:xfrm rot="0">
            <a:off x="2506677" y="6490443"/>
            <a:ext cx="2955954" cy="1721570"/>
          </a:xfrm>
          <a:prstGeom prst="rect">
            <a:avLst/>
          </a:prstGeom>
        </p:spPr>
        <p:txBody>
          <a:bodyPr anchor="t" rtlCol="false" tIns="0" lIns="0" bIns="0" rIns="0">
            <a:spAutoFit/>
          </a:bodyPr>
          <a:lstStyle/>
          <a:p>
            <a:pPr algn="ctr">
              <a:lnSpc>
                <a:spcPts val="2760"/>
              </a:lnSpc>
              <a:spcBef>
                <a:spcPct val="0"/>
              </a:spcBef>
            </a:pPr>
            <a:r>
              <a:rPr lang="en-US" sz="1971">
                <a:solidFill>
                  <a:srgbClr val="000000"/>
                </a:solidFill>
                <a:latin typeface="Poppins"/>
              </a:rPr>
              <a:t>Assemblage de la base, du bras mécanique, et des roues en suivant les instructions fournies.</a:t>
            </a:r>
          </a:p>
        </p:txBody>
      </p:sp>
      <p:sp>
        <p:nvSpPr>
          <p:cNvPr name="TextBox 27" id="27"/>
          <p:cNvSpPr txBox="true"/>
          <p:nvPr/>
        </p:nvSpPr>
        <p:spPr>
          <a:xfrm rot="0">
            <a:off x="7668275" y="6490443"/>
            <a:ext cx="2955954" cy="1659502"/>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Comprendre comment les mouvements des joints contribuent à la position et à l'orientation du bras.</a:t>
            </a:r>
          </a:p>
        </p:txBody>
      </p:sp>
      <p:sp>
        <p:nvSpPr>
          <p:cNvPr name="TextBox 28" id="28"/>
          <p:cNvSpPr txBox="true"/>
          <p:nvPr/>
        </p:nvSpPr>
        <p:spPr>
          <a:xfrm rot="0">
            <a:off x="12825369" y="6490443"/>
            <a:ext cx="2955954" cy="1989480"/>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Expérimenter avec des séquences de mouvements programmées pour explorer les capacités du bras mécanique.</a:t>
            </a:r>
          </a:p>
        </p:txBody>
      </p:sp>
      <p:sp>
        <p:nvSpPr>
          <p:cNvPr name="TextBox 29" id="29"/>
          <p:cNvSpPr txBox="true"/>
          <p:nvPr/>
        </p:nvSpPr>
        <p:spPr>
          <a:xfrm rot="0">
            <a:off x="2372942" y="5787929"/>
            <a:ext cx="3223212" cy="33972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Lato Heavy"/>
              </a:rPr>
              <a:t>ASSEMBLAGE DU ROBOT </a:t>
            </a:r>
          </a:p>
        </p:txBody>
      </p:sp>
      <p:sp>
        <p:nvSpPr>
          <p:cNvPr name="Freeform 30" id="30"/>
          <p:cNvSpPr/>
          <p:nvPr/>
        </p:nvSpPr>
        <p:spPr>
          <a:xfrm flipH="false" flipV="false" rot="0">
            <a:off x="3438620" y="3857471"/>
            <a:ext cx="1092068" cy="1092068"/>
          </a:xfrm>
          <a:custGeom>
            <a:avLst/>
            <a:gdLst/>
            <a:ahLst/>
            <a:cxnLst/>
            <a:rect r="r" b="b" t="t" l="l"/>
            <a:pathLst>
              <a:path h="1092068" w="1092068">
                <a:moveTo>
                  <a:pt x="0" y="0"/>
                </a:moveTo>
                <a:lnTo>
                  <a:pt x="1092068" y="0"/>
                </a:lnTo>
                <a:lnTo>
                  <a:pt x="1092068" y="1092068"/>
                </a:lnTo>
                <a:lnTo>
                  <a:pt x="0" y="1092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6470" y="2114461"/>
            <a:ext cx="6203020" cy="3491253"/>
          </a:xfrm>
          <a:custGeom>
            <a:avLst/>
            <a:gdLst/>
            <a:ahLst/>
            <a:cxnLst/>
            <a:rect r="r" b="b" t="t" l="l"/>
            <a:pathLst>
              <a:path h="3491253" w="6203020">
                <a:moveTo>
                  <a:pt x="0" y="0"/>
                </a:moveTo>
                <a:lnTo>
                  <a:pt x="6203020" y="0"/>
                </a:lnTo>
                <a:lnTo>
                  <a:pt x="6203020" y="3491253"/>
                </a:lnTo>
                <a:lnTo>
                  <a:pt x="0" y="3491253"/>
                </a:lnTo>
                <a:lnTo>
                  <a:pt x="0" y="0"/>
                </a:lnTo>
                <a:close/>
              </a:path>
            </a:pathLst>
          </a:custGeom>
          <a:blipFill>
            <a:blip r:embed="rId2"/>
            <a:stretch>
              <a:fillRect l="0" t="0" r="-16294" b="0"/>
            </a:stretch>
          </a:blipFill>
        </p:spPr>
      </p:sp>
      <p:sp>
        <p:nvSpPr>
          <p:cNvPr name="Freeform 3" id="3"/>
          <p:cNvSpPr/>
          <p:nvPr/>
        </p:nvSpPr>
        <p:spPr>
          <a:xfrm flipH="false" flipV="false" rot="0">
            <a:off x="11118987" y="2320928"/>
            <a:ext cx="6428511" cy="3188942"/>
          </a:xfrm>
          <a:custGeom>
            <a:avLst/>
            <a:gdLst/>
            <a:ahLst/>
            <a:cxnLst/>
            <a:rect r="r" b="b" t="t" l="l"/>
            <a:pathLst>
              <a:path h="3188942" w="6428511">
                <a:moveTo>
                  <a:pt x="0" y="0"/>
                </a:moveTo>
                <a:lnTo>
                  <a:pt x="6428511" y="0"/>
                </a:lnTo>
                <a:lnTo>
                  <a:pt x="6428511" y="3188941"/>
                </a:lnTo>
                <a:lnTo>
                  <a:pt x="0" y="3188941"/>
                </a:lnTo>
                <a:lnTo>
                  <a:pt x="0" y="0"/>
                </a:lnTo>
                <a:close/>
              </a:path>
            </a:pathLst>
          </a:custGeom>
          <a:blipFill>
            <a:blip r:embed="rId3"/>
            <a:stretch>
              <a:fillRect l="-392" t="0" r="-392" b="0"/>
            </a:stretch>
          </a:blipFill>
        </p:spPr>
      </p:sp>
      <p:sp>
        <p:nvSpPr>
          <p:cNvPr name="Freeform 4" id="4"/>
          <p:cNvSpPr/>
          <p:nvPr/>
        </p:nvSpPr>
        <p:spPr>
          <a:xfrm flipH="false" flipV="false" rot="0">
            <a:off x="11331154" y="6639585"/>
            <a:ext cx="5928146" cy="3579495"/>
          </a:xfrm>
          <a:custGeom>
            <a:avLst/>
            <a:gdLst/>
            <a:ahLst/>
            <a:cxnLst/>
            <a:rect r="r" b="b" t="t" l="l"/>
            <a:pathLst>
              <a:path h="3579495" w="5928146">
                <a:moveTo>
                  <a:pt x="0" y="0"/>
                </a:moveTo>
                <a:lnTo>
                  <a:pt x="5928146" y="0"/>
                </a:lnTo>
                <a:lnTo>
                  <a:pt x="5928146" y="3579495"/>
                </a:lnTo>
                <a:lnTo>
                  <a:pt x="0" y="3579495"/>
                </a:lnTo>
                <a:lnTo>
                  <a:pt x="0" y="0"/>
                </a:lnTo>
                <a:close/>
              </a:path>
            </a:pathLst>
          </a:custGeom>
          <a:blipFill>
            <a:blip r:embed="rId4"/>
            <a:stretch>
              <a:fillRect l="0" t="0" r="0" b="0"/>
            </a:stretch>
          </a:blipFill>
        </p:spPr>
      </p:sp>
      <p:sp>
        <p:nvSpPr>
          <p:cNvPr name="Freeform 5" id="5"/>
          <p:cNvSpPr/>
          <p:nvPr/>
        </p:nvSpPr>
        <p:spPr>
          <a:xfrm flipH="false" flipV="false" rot="0">
            <a:off x="1028700" y="6441724"/>
            <a:ext cx="4399134" cy="3579495"/>
          </a:xfrm>
          <a:custGeom>
            <a:avLst/>
            <a:gdLst/>
            <a:ahLst/>
            <a:cxnLst/>
            <a:rect r="r" b="b" t="t" l="l"/>
            <a:pathLst>
              <a:path h="3579495" w="4399134">
                <a:moveTo>
                  <a:pt x="0" y="0"/>
                </a:moveTo>
                <a:lnTo>
                  <a:pt x="4399134" y="0"/>
                </a:lnTo>
                <a:lnTo>
                  <a:pt x="4399134" y="3579495"/>
                </a:lnTo>
                <a:lnTo>
                  <a:pt x="0" y="3579495"/>
                </a:lnTo>
                <a:lnTo>
                  <a:pt x="0" y="0"/>
                </a:lnTo>
                <a:close/>
              </a:path>
            </a:pathLst>
          </a:custGeom>
          <a:blipFill>
            <a:blip r:embed="rId5"/>
            <a:stretch>
              <a:fillRect l="0" t="-7833" r="0" b="-1897"/>
            </a:stretch>
          </a:blipFill>
        </p:spPr>
      </p:sp>
      <p:sp>
        <p:nvSpPr>
          <p:cNvPr name="TextBox 6" id="6"/>
          <p:cNvSpPr txBox="true"/>
          <p:nvPr/>
        </p:nvSpPr>
        <p:spPr>
          <a:xfrm rot="0">
            <a:off x="1028700" y="349250"/>
            <a:ext cx="7318988" cy="6794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Archivo Black"/>
              </a:rPr>
              <a:t>I-Assemblage du Robot :</a:t>
            </a:r>
          </a:p>
        </p:txBody>
      </p:sp>
      <p:sp>
        <p:nvSpPr>
          <p:cNvPr name="TextBox 7" id="7"/>
          <p:cNvSpPr txBox="true"/>
          <p:nvPr/>
        </p:nvSpPr>
        <p:spPr>
          <a:xfrm rot="0">
            <a:off x="2209213" y="1229906"/>
            <a:ext cx="4170908" cy="514349"/>
          </a:xfrm>
          <a:prstGeom prst="rect">
            <a:avLst/>
          </a:prstGeom>
        </p:spPr>
        <p:txBody>
          <a:bodyPr anchor="t" rtlCol="false" tIns="0" lIns="0" bIns="0" rIns="0">
            <a:spAutoFit/>
          </a:bodyPr>
          <a:lstStyle/>
          <a:p>
            <a:pPr algn="ctr">
              <a:lnSpc>
                <a:spcPts val="4200"/>
              </a:lnSpc>
            </a:pPr>
            <a:r>
              <a:rPr lang="en-US" sz="3000">
                <a:solidFill>
                  <a:srgbClr val="FF66C4"/>
                </a:solidFill>
                <a:latin typeface="Open Sans Bold Italics"/>
              </a:rPr>
              <a:t>Assemblage de la base:</a:t>
            </a:r>
          </a:p>
        </p:txBody>
      </p:sp>
      <p:sp>
        <p:nvSpPr>
          <p:cNvPr name="TextBox 8" id="8"/>
          <p:cNvSpPr txBox="true"/>
          <p:nvPr/>
        </p:nvSpPr>
        <p:spPr>
          <a:xfrm rot="0">
            <a:off x="12390365" y="1229906"/>
            <a:ext cx="3885754" cy="514349"/>
          </a:xfrm>
          <a:prstGeom prst="rect">
            <a:avLst/>
          </a:prstGeom>
        </p:spPr>
        <p:txBody>
          <a:bodyPr anchor="t" rtlCol="false" tIns="0" lIns="0" bIns="0" rIns="0">
            <a:spAutoFit/>
          </a:bodyPr>
          <a:lstStyle/>
          <a:p>
            <a:pPr algn="ctr">
              <a:lnSpc>
                <a:spcPts val="4200"/>
              </a:lnSpc>
            </a:pPr>
            <a:r>
              <a:rPr lang="en-US" sz="3000">
                <a:solidFill>
                  <a:srgbClr val="FF66C4"/>
                </a:solidFill>
                <a:latin typeface="Open Sans Bold Italics"/>
              </a:rPr>
              <a:t>shema de connexion :</a:t>
            </a:r>
          </a:p>
        </p:txBody>
      </p:sp>
      <p:sp>
        <p:nvSpPr>
          <p:cNvPr name="TextBox 9" id="9"/>
          <p:cNvSpPr txBox="true"/>
          <p:nvPr/>
        </p:nvSpPr>
        <p:spPr>
          <a:xfrm rot="0">
            <a:off x="2209436" y="5737969"/>
            <a:ext cx="3698379" cy="514349"/>
          </a:xfrm>
          <a:prstGeom prst="rect">
            <a:avLst/>
          </a:prstGeom>
        </p:spPr>
        <p:txBody>
          <a:bodyPr anchor="t" rtlCol="false" tIns="0" lIns="0" bIns="0" rIns="0">
            <a:spAutoFit/>
          </a:bodyPr>
          <a:lstStyle/>
          <a:p>
            <a:pPr algn="ctr">
              <a:lnSpc>
                <a:spcPts val="4200"/>
              </a:lnSpc>
            </a:pPr>
            <a:r>
              <a:rPr lang="en-US" sz="3000">
                <a:solidFill>
                  <a:srgbClr val="FF66C4"/>
                </a:solidFill>
                <a:latin typeface="Open Sans Bold Italics"/>
              </a:rPr>
              <a:t>Assemblage du bras: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299" y="7058829"/>
            <a:ext cx="3991880" cy="3137494"/>
          </a:xfrm>
          <a:custGeom>
            <a:avLst/>
            <a:gdLst/>
            <a:ahLst/>
            <a:cxnLst/>
            <a:rect r="r" b="b" t="t" l="l"/>
            <a:pathLst>
              <a:path h="3137494" w="3991880">
                <a:moveTo>
                  <a:pt x="0" y="0"/>
                </a:moveTo>
                <a:lnTo>
                  <a:pt x="3991880" y="0"/>
                </a:lnTo>
                <a:lnTo>
                  <a:pt x="3991880" y="3137493"/>
                </a:lnTo>
                <a:lnTo>
                  <a:pt x="0" y="3137493"/>
                </a:lnTo>
                <a:lnTo>
                  <a:pt x="0" y="0"/>
                </a:lnTo>
                <a:close/>
              </a:path>
            </a:pathLst>
          </a:custGeom>
          <a:blipFill>
            <a:blip r:embed="rId2"/>
            <a:stretch>
              <a:fillRect l="0" t="-13964" r="-5776" b="0"/>
            </a:stretch>
          </a:blipFill>
        </p:spPr>
      </p:sp>
      <p:sp>
        <p:nvSpPr>
          <p:cNvPr name="Freeform 3" id="3"/>
          <p:cNvSpPr/>
          <p:nvPr/>
        </p:nvSpPr>
        <p:spPr>
          <a:xfrm flipH="false" flipV="false" rot="0">
            <a:off x="5136178" y="7921842"/>
            <a:ext cx="5742134" cy="1411468"/>
          </a:xfrm>
          <a:custGeom>
            <a:avLst/>
            <a:gdLst/>
            <a:ahLst/>
            <a:cxnLst/>
            <a:rect r="r" b="b" t="t" l="l"/>
            <a:pathLst>
              <a:path h="1411468" w="5742134">
                <a:moveTo>
                  <a:pt x="0" y="0"/>
                </a:moveTo>
                <a:lnTo>
                  <a:pt x="5742134" y="0"/>
                </a:lnTo>
                <a:lnTo>
                  <a:pt x="5742134" y="1411467"/>
                </a:lnTo>
                <a:lnTo>
                  <a:pt x="0" y="1411467"/>
                </a:lnTo>
                <a:lnTo>
                  <a:pt x="0" y="0"/>
                </a:lnTo>
                <a:close/>
              </a:path>
            </a:pathLst>
          </a:custGeom>
          <a:blipFill>
            <a:blip r:embed="rId3"/>
            <a:stretch>
              <a:fillRect l="-4111" t="0" r="-11360" b="-55293"/>
            </a:stretch>
          </a:blipFill>
        </p:spPr>
      </p:sp>
      <p:sp>
        <p:nvSpPr>
          <p:cNvPr name="Freeform 4" id="4"/>
          <p:cNvSpPr/>
          <p:nvPr/>
        </p:nvSpPr>
        <p:spPr>
          <a:xfrm flipH="false" flipV="false" rot="0">
            <a:off x="4918269" y="301929"/>
            <a:ext cx="7406452" cy="5133572"/>
          </a:xfrm>
          <a:custGeom>
            <a:avLst/>
            <a:gdLst/>
            <a:ahLst/>
            <a:cxnLst/>
            <a:rect r="r" b="b" t="t" l="l"/>
            <a:pathLst>
              <a:path h="5133572" w="7406452">
                <a:moveTo>
                  <a:pt x="0" y="0"/>
                </a:moveTo>
                <a:lnTo>
                  <a:pt x="7406452" y="0"/>
                </a:lnTo>
                <a:lnTo>
                  <a:pt x="7406452" y="5133572"/>
                </a:lnTo>
                <a:lnTo>
                  <a:pt x="0" y="5133572"/>
                </a:lnTo>
                <a:lnTo>
                  <a:pt x="0" y="0"/>
                </a:lnTo>
                <a:close/>
              </a:path>
            </a:pathLst>
          </a:custGeom>
          <a:blipFill>
            <a:blip r:embed="rId4"/>
            <a:stretch>
              <a:fillRect l="0" t="0" r="0" b="0"/>
            </a:stretch>
          </a:blipFill>
        </p:spPr>
      </p:sp>
      <p:sp>
        <p:nvSpPr>
          <p:cNvPr name="Freeform 5" id="5"/>
          <p:cNvSpPr/>
          <p:nvPr/>
        </p:nvSpPr>
        <p:spPr>
          <a:xfrm flipH="false" flipV="false" rot="0">
            <a:off x="11232890" y="5236914"/>
            <a:ext cx="7055110" cy="5050086"/>
          </a:xfrm>
          <a:custGeom>
            <a:avLst/>
            <a:gdLst/>
            <a:ahLst/>
            <a:cxnLst/>
            <a:rect r="r" b="b" t="t" l="l"/>
            <a:pathLst>
              <a:path h="5050086" w="7055110">
                <a:moveTo>
                  <a:pt x="0" y="0"/>
                </a:moveTo>
                <a:lnTo>
                  <a:pt x="7055110" y="0"/>
                </a:lnTo>
                <a:lnTo>
                  <a:pt x="7055110" y="5050086"/>
                </a:lnTo>
                <a:lnTo>
                  <a:pt x="0" y="5050086"/>
                </a:lnTo>
                <a:lnTo>
                  <a:pt x="0" y="0"/>
                </a:lnTo>
                <a:close/>
              </a:path>
            </a:pathLst>
          </a:custGeom>
          <a:blipFill>
            <a:blip r:embed="rId5"/>
            <a:stretch>
              <a:fillRect l="0" t="0" r="0" b="0"/>
            </a:stretch>
          </a:blipFill>
        </p:spPr>
      </p:sp>
      <p:sp>
        <p:nvSpPr>
          <p:cNvPr name="TextBox 6" id="6"/>
          <p:cNvSpPr txBox="true"/>
          <p:nvPr/>
        </p:nvSpPr>
        <p:spPr>
          <a:xfrm rot="0">
            <a:off x="1423913" y="401321"/>
            <a:ext cx="2362646" cy="514349"/>
          </a:xfrm>
          <a:prstGeom prst="rect">
            <a:avLst/>
          </a:prstGeom>
        </p:spPr>
        <p:txBody>
          <a:bodyPr anchor="t" rtlCol="false" tIns="0" lIns="0" bIns="0" rIns="0">
            <a:spAutoFit/>
          </a:bodyPr>
          <a:lstStyle/>
          <a:p>
            <a:pPr algn="ctr">
              <a:lnSpc>
                <a:spcPts val="4200"/>
              </a:lnSpc>
            </a:pPr>
            <a:r>
              <a:rPr lang="en-US" sz="3000">
                <a:solidFill>
                  <a:srgbClr val="FF66C4"/>
                </a:solidFill>
                <a:latin typeface="Open Sans Bold Italics"/>
              </a:rPr>
              <a:t>Produit final:</a:t>
            </a:r>
          </a:p>
        </p:txBody>
      </p:sp>
      <p:sp>
        <p:nvSpPr>
          <p:cNvPr name="TextBox 7" id="7"/>
          <p:cNvSpPr txBox="true"/>
          <p:nvPr/>
        </p:nvSpPr>
        <p:spPr>
          <a:xfrm rot="0">
            <a:off x="1028700" y="5993300"/>
            <a:ext cx="9632154" cy="514349"/>
          </a:xfrm>
          <a:prstGeom prst="rect">
            <a:avLst/>
          </a:prstGeom>
        </p:spPr>
        <p:txBody>
          <a:bodyPr anchor="t" rtlCol="false" tIns="0" lIns="0" bIns="0" rIns="0">
            <a:spAutoFit/>
          </a:bodyPr>
          <a:lstStyle/>
          <a:p>
            <a:pPr>
              <a:lnSpc>
                <a:spcPts val="4200"/>
              </a:lnSpc>
            </a:pPr>
            <a:r>
              <a:rPr lang="en-US" sz="3000">
                <a:solidFill>
                  <a:srgbClr val="FF66C4"/>
                </a:solidFill>
                <a:latin typeface="Open Sans Bold Italics"/>
              </a:rPr>
              <a:t>Manipulation du robot avec bluetooth:</a:t>
            </a:r>
          </a:p>
        </p:txBody>
      </p:sp>
      <p:sp>
        <p:nvSpPr>
          <p:cNvPr name="TextBox 8" id="8"/>
          <p:cNvSpPr txBox="true"/>
          <p:nvPr/>
        </p:nvSpPr>
        <p:spPr>
          <a:xfrm rot="0">
            <a:off x="6632079" y="5602958"/>
            <a:ext cx="5023842" cy="251460"/>
          </a:xfrm>
          <a:prstGeom prst="rect">
            <a:avLst/>
          </a:prstGeom>
        </p:spPr>
        <p:txBody>
          <a:bodyPr anchor="t" rtlCol="false" tIns="0" lIns="0" bIns="0" rIns="0">
            <a:spAutoFit/>
          </a:bodyPr>
          <a:lstStyle/>
          <a:p>
            <a:pPr algn="ctr">
              <a:lnSpc>
                <a:spcPts val="2069"/>
              </a:lnSpc>
              <a:spcBef>
                <a:spcPct val="0"/>
              </a:spcBef>
            </a:pPr>
            <a:r>
              <a:rPr lang="en-US" sz="1499" spc="284">
                <a:solidFill>
                  <a:srgbClr val="000000"/>
                </a:solidFill>
                <a:latin typeface="Montserrat"/>
              </a:rPr>
              <a:t>ROBOT MOBILE AVEC UN BRAS A 4DOF</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650875"/>
            <a:ext cx="4729411" cy="6794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Archivo Black"/>
              </a:rPr>
              <a:t>II-Cinematique :</a:t>
            </a:r>
          </a:p>
        </p:txBody>
      </p:sp>
      <p:sp>
        <p:nvSpPr>
          <p:cNvPr name="TextBox 3" id="3"/>
          <p:cNvSpPr txBox="true"/>
          <p:nvPr/>
        </p:nvSpPr>
        <p:spPr>
          <a:xfrm rot="0">
            <a:off x="1028700" y="1884131"/>
            <a:ext cx="15647041" cy="6902982"/>
          </a:xfrm>
          <a:prstGeom prst="rect">
            <a:avLst/>
          </a:prstGeom>
        </p:spPr>
        <p:txBody>
          <a:bodyPr anchor="t" rtlCol="false" tIns="0" lIns="0" bIns="0" rIns="0">
            <a:spAutoFit/>
          </a:bodyPr>
          <a:lstStyle/>
          <a:p>
            <a:pPr>
              <a:lnSpc>
                <a:spcPts val="3710"/>
              </a:lnSpc>
            </a:pPr>
            <a:r>
              <a:rPr lang="en-US" sz="2650" spc="92">
                <a:solidFill>
                  <a:srgbClr val="000000"/>
                </a:solidFill>
                <a:latin typeface="Poppins"/>
              </a:rPr>
              <a:t> </a:t>
            </a:r>
            <a:r>
              <a:rPr lang="en-US" sz="2650" spc="92">
                <a:solidFill>
                  <a:srgbClr val="000000"/>
                </a:solidFill>
                <a:latin typeface="Poppins"/>
              </a:rPr>
              <a:t>Le bras mécanique, intégré à un robot mobile à roues et contrôlé par une manette, possède 4 Degrés de Liberté (DOF). Ces degrés de liberté permettent au bras mécanique d'effectuer des mouvements dans des directions ou axes indépendants.</a:t>
            </a:r>
          </a:p>
          <a:p>
            <a:pPr>
              <a:lnSpc>
                <a:spcPts val="7081"/>
              </a:lnSpc>
            </a:pPr>
          </a:p>
          <a:p>
            <a:pPr marL="572149" indent="-286075" lvl="1">
              <a:lnSpc>
                <a:spcPts val="3710"/>
              </a:lnSpc>
              <a:buFont typeface="Arial"/>
              <a:buChar char="•"/>
            </a:pPr>
            <a:r>
              <a:rPr lang="en-US" sz="2650">
                <a:solidFill>
                  <a:srgbClr val="000000"/>
                </a:solidFill>
                <a:latin typeface="Poppins Bold"/>
              </a:rPr>
              <a:t>Rotation : </a:t>
            </a:r>
            <a:r>
              <a:rPr lang="en-US" sz="2650">
                <a:solidFill>
                  <a:srgbClr val="000000"/>
                </a:solidFill>
                <a:latin typeface="Poppins"/>
              </a:rPr>
              <a:t>Le bras peut tourner sur lui-même autour de son axe vertical, permettant une orientation variable du dispositif de préhension.</a:t>
            </a:r>
          </a:p>
          <a:p>
            <a:pPr marL="572149" indent="-286075" lvl="1">
              <a:lnSpc>
                <a:spcPts val="3710"/>
              </a:lnSpc>
              <a:buFont typeface="Arial"/>
              <a:buChar char="•"/>
            </a:pPr>
            <a:r>
              <a:rPr lang="en-US" sz="2650">
                <a:solidFill>
                  <a:srgbClr val="000000"/>
                </a:solidFill>
                <a:latin typeface="Poppins Bold"/>
              </a:rPr>
              <a:t>Extension : </a:t>
            </a:r>
            <a:r>
              <a:rPr lang="en-US" sz="2650">
                <a:solidFill>
                  <a:srgbClr val="000000"/>
                </a:solidFill>
                <a:latin typeface="Poppins"/>
              </a:rPr>
              <a:t>Le bras peut s'étendre ou se rétracter, réalisant une translation le long de son axe horizontal, adaptant ainsi la portée du bras.</a:t>
            </a:r>
          </a:p>
          <a:p>
            <a:pPr marL="572149" indent="-286075" lvl="1">
              <a:lnSpc>
                <a:spcPts val="3710"/>
              </a:lnSpc>
              <a:buFont typeface="Arial"/>
              <a:buChar char="•"/>
            </a:pPr>
            <a:r>
              <a:rPr lang="en-US" sz="2650">
                <a:solidFill>
                  <a:srgbClr val="000000"/>
                </a:solidFill>
                <a:latin typeface="Poppins Bold"/>
              </a:rPr>
              <a:t>Montée/Descente : </a:t>
            </a:r>
            <a:r>
              <a:rPr lang="en-US" sz="2650">
                <a:solidFill>
                  <a:srgbClr val="000000"/>
                </a:solidFill>
                <a:latin typeface="Poppins"/>
              </a:rPr>
              <a:t>Le bras peut monter et descendre le long d'un axe vertical, ajustant la hauteur du dispositif de préhension par rapport au sol.</a:t>
            </a:r>
          </a:p>
          <a:p>
            <a:pPr marL="572149" indent="-286075" lvl="1">
              <a:lnSpc>
                <a:spcPts val="3710"/>
              </a:lnSpc>
              <a:buFont typeface="Arial"/>
              <a:buChar char="•"/>
            </a:pPr>
            <a:r>
              <a:rPr lang="en-US" sz="2650">
                <a:solidFill>
                  <a:srgbClr val="000000"/>
                </a:solidFill>
                <a:latin typeface="Poppins Bold"/>
              </a:rPr>
              <a:t>Préhension :</a:t>
            </a:r>
            <a:r>
              <a:rPr lang="en-US" sz="2650">
                <a:solidFill>
                  <a:srgbClr val="000000"/>
                </a:solidFill>
                <a:latin typeface="Poppins"/>
              </a:rPr>
              <a:t> Le bras peut réaliser un mouvement de pincement, ouvrir et fermer une pince, facilitant la manipulation d'objets.</a:t>
            </a:r>
          </a:p>
          <a:p>
            <a:pPr>
              <a:lnSpc>
                <a:spcPts val="708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100" y="2740212"/>
            <a:ext cx="8143491" cy="6921967"/>
          </a:xfrm>
          <a:custGeom>
            <a:avLst/>
            <a:gdLst/>
            <a:ahLst/>
            <a:cxnLst/>
            <a:rect r="r" b="b" t="t" l="l"/>
            <a:pathLst>
              <a:path h="6921967" w="8143491">
                <a:moveTo>
                  <a:pt x="0" y="0"/>
                </a:moveTo>
                <a:lnTo>
                  <a:pt x="8143491" y="0"/>
                </a:lnTo>
                <a:lnTo>
                  <a:pt x="8143491" y="6921967"/>
                </a:lnTo>
                <a:lnTo>
                  <a:pt x="0" y="6921967"/>
                </a:lnTo>
                <a:lnTo>
                  <a:pt x="0" y="0"/>
                </a:lnTo>
                <a:close/>
              </a:path>
            </a:pathLst>
          </a:custGeom>
          <a:blipFill>
            <a:blip r:embed="rId2"/>
            <a:stretch>
              <a:fillRect l="0" t="0" r="0" b="0"/>
            </a:stretch>
          </a:blipFill>
        </p:spPr>
      </p:sp>
      <p:sp>
        <p:nvSpPr>
          <p:cNvPr name="Freeform 3" id="3"/>
          <p:cNvSpPr/>
          <p:nvPr/>
        </p:nvSpPr>
        <p:spPr>
          <a:xfrm flipH="false" flipV="false" rot="0">
            <a:off x="10798391" y="3300837"/>
            <a:ext cx="6811953" cy="5800717"/>
          </a:xfrm>
          <a:custGeom>
            <a:avLst/>
            <a:gdLst/>
            <a:ahLst/>
            <a:cxnLst/>
            <a:rect r="r" b="b" t="t" l="l"/>
            <a:pathLst>
              <a:path h="5800717" w="6811953">
                <a:moveTo>
                  <a:pt x="0" y="0"/>
                </a:moveTo>
                <a:lnTo>
                  <a:pt x="6811952" y="0"/>
                </a:lnTo>
                <a:lnTo>
                  <a:pt x="6811952" y="5800717"/>
                </a:lnTo>
                <a:lnTo>
                  <a:pt x="0" y="5800717"/>
                </a:lnTo>
                <a:lnTo>
                  <a:pt x="0" y="0"/>
                </a:lnTo>
                <a:close/>
              </a:path>
            </a:pathLst>
          </a:custGeom>
          <a:blipFill>
            <a:blip r:embed="rId3"/>
            <a:stretch>
              <a:fillRect l="0" t="0" r="0" b="0"/>
            </a:stretch>
          </a:blipFill>
        </p:spPr>
      </p:sp>
      <p:sp>
        <p:nvSpPr>
          <p:cNvPr name="TextBox 4" id="4"/>
          <p:cNvSpPr txBox="true"/>
          <p:nvPr/>
        </p:nvSpPr>
        <p:spPr>
          <a:xfrm rot="0">
            <a:off x="1181100" y="803275"/>
            <a:ext cx="4729411" cy="6794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Archivo Black"/>
              </a:rPr>
              <a:t>II-Cinematique :</a:t>
            </a:r>
          </a:p>
        </p:txBody>
      </p:sp>
      <p:sp>
        <p:nvSpPr>
          <p:cNvPr name="TextBox 5" id="5"/>
          <p:cNvSpPr txBox="true"/>
          <p:nvPr/>
        </p:nvSpPr>
        <p:spPr>
          <a:xfrm rot="0">
            <a:off x="3698211" y="1911761"/>
            <a:ext cx="2433876"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Archivo Black"/>
              </a:rPr>
              <a:t>Referentiel DH:</a:t>
            </a:r>
          </a:p>
        </p:txBody>
      </p:sp>
      <p:sp>
        <p:nvSpPr>
          <p:cNvPr name="TextBox 6" id="6"/>
          <p:cNvSpPr txBox="true"/>
          <p:nvPr/>
        </p:nvSpPr>
        <p:spPr>
          <a:xfrm rot="0">
            <a:off x="12107454" y="2397946"/>
            <a:ext cx="3485197"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Archivo Black"/>
              </a:rPr>
              <a:t>Paramètres DH: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49461" y="1507900"/>
            <a:ext cx="7560000" cy="8228157"/>
          </a:xfrm>
          <a:custGeom>
            <a:avLst/>
            <a:gdLst/>
            <a:ahLst/>
            <a:cxnLst/>
            <a:rect r="r" b="b" t="t" l="l"/>
            <a:pathLst>
              <a:path h="8228157" w="7560000">
                <a:moveTo>
                  <a:pt x="0" y="0"/>
                </a:moveTo>
                <a:lnTo>
                  <a:pt x="7560000" y="0"/>
                </a:lnTo>
                <a:lnTo>
                  <a:pt x="7560000" y="8228157"/>
                </a:lnTo>
                <a:lnTo>
                  <a:pt x="0" y="8228157"/>
                </a:lnTo>
                <a:lnTo>
                  <a:pt x="0" y="0"/>
                </a:lnTo>
                <a:close/>
              </a:path>
            </a:pathLst>
          </a:custGeom>
          <a:blipFill>
            <a:blip r:embed="rId2"/>
            <a:stretch>
              <a:fillRect l="-1700" t="0" r="-1700" b="-657"/>
            </a:stretch>
          </a:blipFill>
        </p:spPr>
      </p:sp>
      <p:sp>
        <p:nvSpPr>
          <p:cNvPr name="TextBox 3" id="3"/>
          <p:cNvSpPr txBox="true"/>
          <p:nvPr/>
        </p:nvSpPr>
        <p:spPr>
          <a:xfrm rot="0">
            <a:off x="957088" y="803275"/>
            <a:ext cx="5560927" cy="679450"/>
          </a:xfrm>
          <a:prstGeom prst="rect">
            <a:avLst/>
          </a:prstGeom>
        </p:spPr>
        <p:txBody>
          <a:bodyPr anchor="t" rtlCol="false" tIns="0" lIns="0" bIns="0" rIns="0">
            <a:spAutoFit/>
          </a:bodyPr>
          <a:lstStyle/>
          <a:p>
            <a:pPr algn="ctr">
              <a:lnSpc>
                <a:spcPts val="5599"/>
              </a:lnSpc>
              <a:spcBef>
                <a:spcPct val="0"/>
              </a:spcBef>
            </a:pPr>
            <a:r>
              <a:rPr lang="en-US" sz="3999">
                <a:solidFill>
                  <a:srgbClr val="004AAD"/>
                </a:solidFill>
                <a:latin typeface="Archivo Black"/>
              </a:rPr>
              <a:t>III-Programmation:</a:t>
            </a:r>
          </a:p>
        </p:txBody>
      </p:sp>
      <p:sp>
        <p:nvSpPr>
          <p:cNvPr name="Freeform 4" id="4"/>
          <p:cNvSpPr/>
          <p:nvPr/>
        </p:nvSpPr>
        <p:spPr>
          <a:xfrm flipH="false" flipV="false" rot="0">
            <a:off x="2264145" y="3122014"/>
            <a:ext cx="7041217" cy="5079448"/>
          </a:xfrm>
          <a:custGeom>
            <a:avLst/>
            <a:gdLst/>
            <a:ahLst/>
            <a:cxnLst/>
            <a:rect r="r" b="b" t="t" l="l"/>
            <a:pathLst>
              <a:path h="5079448" w="7041217">
                <a:moveTo>
                  <a:pt x="0" y="0"/>
                </a:moveTo>
                <a:lnTo>
                  <a:pt x="7041218" y="0"/>
                </a:lnTo>
                <a:lnTo>
                  <a:pt x="7041218" y="5079448"/>
                </a:lnTo>
                <a:lnTo>
                  <a:pt x="0" y="5079448"/>
                </a:lnTo>
                <a:lnTo>
                  <a:pt x="0" y="0"/>
                </a:lnTo>
                <a:close/>
              </a:path>
            </a:pathLst>
          </a:custGeom>
          <a:blipFill>
            <a:blip r:embed="rId3"/>
            <a:stretch>
              <a:fillRect l="0" t="0" r="-161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DAF6JrVep2A</dc:identifier>
  <dcterms:modified xsi:type="dcterms:W3CDTF">2011-08-01T06:04:30Z</dcterms:modified>
  <cp:revision>1</cp:revision>
  <dc:title>Blue Gradient Company Business Profile Presentation</dc:title>
</cp:coreProperties>
</file>